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77" r:id="rId8"/>
    <p:sldId id="266" r:id="rId9"/>
    <p:sldId id="267" r:id="rId10"/>
    <p:sldId id="278" r:id="rId11"/>
    <p:sldId id="283" r:id="rId12"/>
    <p:sldId id="279" r:id="rId13"/>
    <p:sldId id="268" r:id="rId14"/>
    <p:sldId id="284" r:id="rId15"/>
    <p:sldId id="269" r:id="rId16"/>
    <p:sldId id="28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020" autoAdjust="0"/>
  </p:normalViewPr>
  <p:slideViewPr>
    <p:cSldViewPr snapToGrid="0">
      <p:cViewPr varScale="1">
        <p:scale>
          <a:sx n="116" d="100"/>
          <a:sy n="116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2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67D3-2817-4098-8E5C-E1A3A680A4C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7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n.sandia.gov/ecn-workshop/ecn7-worksho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to use experimental data for CFD comparison?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Sandia National Laboratories</a:t>
            </a:r>
          </a:p>
          <a:p>
            <a:r>
              <a:rPr lang="en-US" dirty="0" err="1" smtClean="0"/>
              <a:t>Joonsik</a:t>
            </a:r>
            <a:r>
              <a:rPr lang="en-US" dirty="0" smtClean="0"/>
              <a:t> </a:t>
            </a:r>
            <a:r>
              <a:rPr lang="en-US" dirty="0" smtClean="0"/>
              <a:t>Hwang</a:t>
            </a:r>
          </a:p>
          <a:p>
            <a:r>
              <a:rPr lang="en-US" dirty="0" smtClean="0"/>
              <a:t>Zachary </a:t>
            </a:r>
            <a:r>
              <a:rPr lang="en-US" dirty="0" err="1" smtClean="0"/>
              <a:t>Buen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 II: 3D-CT spray data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Sandia National Laboratories</a:t>
            </a:r>
          </a:p>
          <a:p>
            <a:r>
              <a:rPr lang="en-US" dirty="0" smtClean="0"/>
              <a:t>Joonsik Hwang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7" y="365125"/>
            <a:ext cx="11633886" cy="1325563"/>
          </a:xfrm>
        </p:spPr>
        <p:txBody>
          <a:bodyPr/>
          <a:lstStyle/>
          <a:p>
            <a:r>
              <a:rPr lang="en-US" b="1" dirty="0" smtClean="0"/>
              <a:t>Diffused Backlight Illumination (DBI) Measurements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7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i="0" dirty="0" smtClean="0"/>
                  <a:t>DBI experiments provide a local extinction</a:t>
                </a:r>
              </a:p>
              <a:p>
                <a:pPr lvl="1"/>
                <a:endParaRPr lang="en-US" i="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0" smtClean="0"/>
                      <m:t>τ</m:t>
                    </m:r>
                    <m:r>
                      <m:rPr>
                        <m:nor/>
                      </m:rPr>
                      <a:rPr lang="en-US" sz="2400" i="0" smtClean="0"/>
                      <m:t> = −</m:t>
                    </m:r>
                    <m:r>
                      <m:rPr>
                        <m:nor/>
                      </m:rPr>
                      <a:rPr lang="en-US" sz="2400" i="0" smtClean="0"/>
                      <m:t>ln</m:t>
                    </m:r>
                    <m:f>
                      <m:fPr>
                        <m:ctrlPr>
                          <a:rPr lang="en-US" sz="2400" i="1" smtClean="0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/>
                          <m:t>I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 smtClean="0"/>
                              <m:t>I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i="0" smtClean="0"/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i="0" dirty="0" smtClean="0"/>
              </a:p>
              <a:p>
                <a:pPr lvl="1"/>
                <a:endParaRPr lang="en-US" i="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τ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nary>
                      <m:naryPr>
                        <m:ctrlPr>
                          <a:rPr 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l-GR" sz="24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ext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l-GR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l-GR" sz="240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40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sz="240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/6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LVF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dy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∞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∞</m:t>
                                </m:r>
                              </m:sub>
                            </m:sSub>
                          </m:sup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 ∙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dy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 smtClean="0">
                  <a:solidFill>
                    <a:schemeClr val="tx1">
                      <a:lumMod val="50000"/>
                    </a:schemeClr>
                  </a:solidFill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lvl="3"/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where d is the droplet diameter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(</a:t>
                </a:r>
                <a:r>
                  <a:rPr lang="el-GR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μ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), </a:t>
                </a:r>
                <a:r>
                  <a:rPr lang="en-US" sz="2400" dirty="0" err="1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400" baseline="-25000" dirty="0" err="1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ext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 is the extinction cross section (mm</a:t>
                </a:r>
                <a:r>
                  <a:rPr lang="en-US" sz="2400" baseline="300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), and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LVF is the liquid volume fraction </a:t>
                </a:r>
                <a:r>
                  <a:rPr lang="en-US" sz="240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(</a:t>
                </a:r>
                <a:r>
                  <a:rPr lang="en-US" sz="240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mm</a:t>
                </a:r>
                <a:r>
                  <a:rPr lang="en-US" sz="2400" baseline="3000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3 </a:t>
                </a:r>
                <a:r>
                  <a:rPr lang="en-US" sz="240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liquid/mm</a:t>
                </a:r>
                <a:r>
                  <a:rPr lang="en-US" sz="2400" baseline="3000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3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en-US" sz="2400" dirty="0" smtClean="0">
                  <a:solidFill>
                    <a:schemeClr val="tx1">
                      <a:lumMod val="50000"/>
                    </a:schemeClr>
                  </a:solidFill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lvl="3"/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K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is the measured local extinction term (mm</a:t>
                </a:r>
                <a:r>
                  <a:rPr lang="en-US" sz="2400" baseline="300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-1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lvl="3"/>
                <a:endParaRPr lang="en-US" sz="2400" dirty="0" smtClean="0">
                  <a:solidFill>
                    <a:schemeClr val="tx1">
                      <a:lumMod val="50000"/>
                    </a:schemeClr>
                  </a:solidFill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Recommendations will be provided for the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d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and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baseline="-25000" dirty="0" err="1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ext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 terms to allow the user to calculate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the LVF at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a given plane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7612"/>
              </a:xfrm>
              <a:prstGeom prst="rect">
                <a:avLst/>
              </a:prstGeom>
              <a:blipFill>
                <a:blip r:embed="rId2"/>
                <a:stretch>
                  <a:fillRect t="-1757" r="-406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42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Ext_planes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47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Ext_planes.mat</a:t>
            </a:r>
            <a:r>
              <a:rPr lang="en-US" dirty="0" smtClean="0"/>
              <a:t> is data containing the local extinction, </a:t>
            </a:r>
            <a:r>
              <a:rPr lang="en-US" dirty="0" smtClean="0"/>
              <a:t>K, </a:t>
            </a:r>
            <a:r>
              <a:rPr lang="en-US" dirty="0" smtClean="0"/>
              <a:t>at 11 </a:t>
            </a:r>
            <a:r>
              <a:rPr lang="en-US" dirty="0"/>
              <a:t>different planes </a:t>
            </a:r>
            <a:r>
              <a:rPr lang="en-US" dirty="0" smtClean="0"/>
              <a:t>(Z=12</a:t>
            </a:r>
            <a:r>
              <a:rPr lang="en-US" dirty="0"/>
              <a:t>, 15, 20, 30, 40, 50, 60mm)</a:t>
            </a:r>
            <a:endParaRPr lang="en-US" dirty="0" smtClean="0"/>
          </a:p>
          <a:p>
            <a:r>
              <a:rPr lang="en-US" dirty="0" smtClean="0"/>
              <a:t>Variable </a:t>
            </a:r>
            <a:r>
              <a:rPr lang="en-US" dirty="0" err="1" smtClean="0"/>
              <a:t>Ext_YZ</a:t>
            </a:r>
            <a:r>
              <a:rPr lang="en-US" dirty="0" smtClean="0"/>
              <a:t> presents </a:t>
            </a:r>
            <a:r>
              <a:rPr lang="en-US" dirty="0" smtClean="0"/>
              <a:t>K </a:t>
            </a:r>
            <a:r>
              <a:rPr lang="en-US" dirty="0" smtClean="0"/>
              <a:t>at YZ plane at different time </a:t>
            </a:r>
            <a:r>
              <a:rPr lang="en-US" dirty="0" err="1" smtClean="0"/>
              <a:t>aSOI</a:t>
            </a:r>
            <a:r>
              <a:rPr lang="en-US" dirty="0" smtClean="0"/>
              <a:t> (</a:t>
            </a:r>
            <a:r>
              <a:rPr lang="en-US" dirty="0" err="1" smtClean="0"/>
              <a:t>time_vec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err="1" smtClean="0"/>
              <a:t>Ext_XY</a:t>
            </a:r>
            <a:r>
              <a:rPr lang="en-US" dirty="0" smtClean="0"/>
              <a:t> presents </a:t>
            </a:r>
            <a:r>
              <a:rPr lang="en-US" dirty="0" smtClean="0"/>
              <a:t>K </a:t>
            </a:r>
            <a:r>
              <a:rPr lang="en-US" dirty="0" smtClean="0"/>
              <a:t>at XY plane at 7 different axial locations</a:t>
            </a:r>
          </a:p>
          <a:p>
            <a:r>
              <a:rPr lang="en-US" dirty="0" smtClean="0"/>
              <a:t>Example codes available: “</a:t>
            </a:r>
            <a:r>
              <a:rPr lang="en-US" dirty="0" err="1" smtClean="0"/>
              <a:t>Ext_YZ.m</a:t>
            </a:r>
            <a:r>
              <a:rPr lang="en-US" dirty="0"/>
              <a:t>” and </a:t>
            </a:r>
            <a:r>
              <a:rPr lang="en-US" dirty="0" smtClean="0"/>
              <a:t>“</a:t>
            </a:r>
            <a:r>
              <a:rPr lang="en-US" dirty="0" err="1" smtClean="0"/>
              <a:t>Ext_XY.m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2657" y="4041083"/>
            <a:ext cx="312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Y-Z plane at “</a:t>
            </a:r>
            <a:r>
              <a:rPr lang="en-US" b="1" dirty="0" err="1" smtClean="0"/>
              <a:t>Ext_YZ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1524" y="4041083"/>
            <a:ext cx="25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X-Y plane at “</a:t>
            </a:r>
            <a:r>
              <a:rPr lang="en-US" b="1" dirty="0" err="1" smtClean="0"/>
              <a:t>Ext_XY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62" y="4307725"/>
            <a:ext cx="2968348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914" y="4307725"/>
            <a:ext cx="29683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Centerline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Centerline data indicated averaged </a:t>
            </a:r>
            <a:r>
              <a:rPr lang="en-US" dirty="0" smtClean="0"/>
              <a:t>K </a:t>
            </a:r>
            <a:r>
              <a:rPr lang="en-US" dirty="0" smtClean="0"/>
              <a:t>(of 8 plumes) at 7 planes</a:t>
            </a:r>
          </a:p>
          <a:p>
            <a:r>
              <a:rPr lang="en-US" dirty="0" smtClean="0"/>
              <a:t>It shows </a:t>
            </a:r>
            <a:r>
              <a:rPr lang="en-US" dirty="0" smtClean="0"/>
              <a:t>K </a:t>
            </a:r>
            <a:r>
              <a:rPr lang="en-US" dirty="0" smtClean="0"/>
              <a:t>along a radial distance through plume center</a:t>
            </a:r>
          </a:p>
          <a:p>
            <a:r>
              <a:rPr lang="en-US" dirty="0"/>
              <a:t>Example </a:t>
            </a:r>
            <a:r>
              <a:rPr lang="en-US" dirty="0" smtClean="0"/>
              <a:t>code </a:t>
            </a:r>
            <a:r>
              <a:rPr lang="en-US" dirty="0"/>
              <a:t>available: </a:t>
            </a:r>
            <a:r>
              <a:rPr lang="en-US" dirty="0" smtClean="0"/>
              <a:t>“</a:t>
            </a:r>
            <a:r>
              <a:rPr lang="en-US" dirty="0" err="1" smtClean="0"/>
              <a:t>Ext_centerline.m</a:t>
            </a:r>
            <a:r>
              <a:rPr lang="en-US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9310" y="5987077"/>
            <a:ext cx="295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Tomographically reconstructed spray in XY plane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5109" y="5263137"/>
            <a:ext cx="12453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Z= 30mm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28144" y="4470998"/>
            <a:ext cx="64008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3277747"/>
            <a:ext cx="3424616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690" y="3277747"/>
            <a:ext cx="3425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Determining the LVF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0487" y="1285099"/>
                <a:ext cx="11485606" cy="4694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Recall the DBI measurements provide a local extinction, k (mm</a:t>
                </a:r>
                <a:r>
                  <a:rPr lang="en-US" sz="2400" baseline="30000" dirty="0" smtClean="0"/>
                  <a:t>-1</a:t>
                </a:r>
                <a:r>
                  <a:rPr lang="en-US" sz="240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l-GR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l-GR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/6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ext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dy</m:t>
                        </m:r>
                      </m:e>
                    </m:nary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p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LVF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dy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LVF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π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/6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  <m:t>ext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K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dirty="0" smtClean="0"/>
                  <a:t>d is </a:t>
                </a:r>
                <a:r>
                  <a:rPr lang="en-US" dirty="0" smtClean="0"/>
                  <a:t>7 </a:t>
                </a:r>
                <a:r>
                  <a:rPr lang="el-GR" dirty="0" smtClean="0"/>
                  <a:t>μ</a:t>
                </a:r>
                <a:r>
                  <a:rPr lang="en-US" dirty="0"/>
                  <a:t>m or </a:t>
                </a:r>
                <a:r>
                  <a:rPr lang="en-US" dirty="0" smtClean="0"/>
                  <a:t>10 </a:t>
                </a: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ext</a:t>
                </a:r>
                <a:r>
                  <a:rPr lang="en-US" dirty="0" smtClean="0"/>
                  <a:t> is dependent on d, collection angle, </a:t>
                </a:r>
                <a:r>
                  <a:rPr lang="en-US" i="1" dirty="0" err="1" smtClean="0"/>
                  <a:t>n</a:t>
                </a:r>
                <a:r>
                  <a:rPr lang="en-US" baseline="-25000" dirty="0" err="1" smtClean="0"/>
                  <a:t>fuel</a:t>
                </a:r>
                <a:r>
                  <a:rPr lang="en-US" dirty="0" smtClean="0"/>
                  <a:t>, and </a:t>
                </a:r>
                <a:r>
                  <a:rPr lang="el-GR" dirty="0" smtClean="0"/>
                  <a:t>λ</a:t>
                </a:r>
                <a:r>
                  <a:rPr lang="en-US" baseline="-25000" dirty="0" smtClean="0"/>
                  <a:t>incident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To correct for the DBI diffuser irradiance angle a larger collection angle was employed</a:t>
                </a:r>
                <a:endParaRPr lang="en-US" dirty="0"/>
              </a:p>
              <a:p>
                <a:r>
                  <a:rPr lang="en-US" sz="2400" dirty="0" smtClean="0"/>
                  <a:t>The recommended d and </a:t>
                </a:r>
                <a:r>
                  <a:rPr lang="en-US" sz="2400" dirty="0" err="1" smtClean="0"/>
                  <a:t>C</a:t>
                </a:r>
                <a:r>
                  <a:rPr lang="en-US" sz="2400" baseline="-25000" dirty="0" err="1" smtClean="0"/>
                  <a:t>ext</a:t>
                </a:r>
                <a:r>
                  <a:rPr lang="en-US" sz="2400" dirty="0" smtClean="0"/>
                  <a:t> is </a:t>
                </a:r>
                <a:r>
                  <a:rPr lang="en-US" sz="2400" dirty="0" smtClean="0"/>
                  <a:t>10 </a:t>
                </a:r>
                <a:r>
                  <a:rPr lang="el-GR" sz="2400" dirty="0" smtClean="0"/>
                  <a:t>μ</a:t>
                </a:r>
                <a:r>
                  <a:rPr lang="en-US" sz="2400" dirty="0" smtClean="0"/>
                  <a:t>m and 80.74 E-6 mm</a:t>
                </a:r>
                <a:r>
                  <a:rPr lang="en-US" sz="2400" baseline="30000" dirty="0" smtClean="0"/>
                  <a:t>2</a:t>
                </a:r>
                <a:r>
                  <a:rPr lang="en-US" sz="2400" baseline="-25000" dirty="0" smtClean="0"/>
                  <a:t>,</a:t>
                </a:r>
                <a:r>
                  <a:rPr lang="en-US" sz="2400" dirty="0" smtClean="0"/>
                  <a:t> respectively</a:t>
                </a:r>
              </a:p>
              <a:p>
                <a:r>
                  <a:rPr lang="en-US" sz="2400" dirty="0"/>
                  <a:t>Example code available: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Ext_XY.m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Ext_YZ.m</a:t>
                </a:r>
                <a:r>
                  <a:rPr lang="en-US" sz="2400" dirty="0" smtClean="0"/>
                  <a:t>, and </a:t>
                </a:r>
                <a:r>
                  <a:rPr lang="en-US" sz="2400" dirty="0" err="1" smtClean="0"/>
                  <a:t>Ext_centerline.m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487" y="1285099"/>
                <a:ext cx="11485606" cy="4694152"/>
              </a:xfrm>
              <a:blipFill>
                <a:blip r:embed="rId2"/>
                <a:stretch>
                  <a:fillRect l="-690" t="-1818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10" y="4915199"/>
            <a:ext cx="2290904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714" y="4917859"/>
            <a:ext cx="22909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Plume Angles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data presents plume center (angle) at different axial (Z) locations.</a:t>
            </a:r>
          </a:p>
          <a:p>
            <a:r>
              <a:rPr lang="en-US" dirty="0"/>
              <a:t>Example code available: </a:t>
            </a:r>
            <a:r>
              <a:rPr lang="en-US" dirty="0" smtClean="0"/>
              <a:t>“</a:t>
            </a:r>
            <a:r>
              <a:rPr lang="en-US" dirty="0" err="1" smtClean="0"/>
              <a:t>plume_angles.m</a:t>
            </a:r>
            <a:r>
              <a:rPr lang="en-US" dirty="0"/>
              <a:t>”</a:t>
            </a:r>
          </a:p>
          <a:p>
            <a:r>
              <a:rPr lang="en-US" dirty="0" smtClean="0"/>
              <a:t>Plume angle was defined by an angle from center of injector to plume center.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4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 III: Temperature distribution under G1 condition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Sandia National Laboratories</a:t>
            </a:r>
          </a:p>
          <a:p>
            <a:r>
              <a:rPr lang="en-US" dirty="0" smtClean="0"/>
              <a:t>Joonsik Hwang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T.mat</a:t>
            </a:r>
            <a:r>
              <a:rPr lang="en-US" b="1" dirty="0" smtClean="0"/>
              <a:t>, </a:t>
            </a:r>
            <a:r>
              <a:rPr lang="en-US" b="1" dirty="0" err="1" smtClean="0"/>
              <a:t>X.mat</a:t>
            </a:r>
            <a:r>
              <a:rPr lang="en-US" b="1" dirty="0" smtClean="0"/>
              <a:t>, </a:t>
            </a:r>
            <a:r>
              <a:rPr lang="en-US" b="1" dirty="0" err="1" smtClean="0"/>
              <a:t>Y.mat</a:t>
            </a:r>
            <a:r>
              <a:rPr lang="en-US" b="1" dirty="0" smtClean="0"/>
              <a:t>, </a:t>
            </a:r>
            <a:r>
              <a:rPr lang="en-US" b="1" dirty="0" err="1" smtClean="0"/>
              <a:t>Z.mat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Coordinates follow ECN standard.</a:t>
            </a:r>
          </a:p>
          <a:p>
            <a:r>
              <a:rPr lang="en-US" dirty="0" smtClean="0"/>
              <a:t>(0,0,0) was defined at the tip of the injector.</a:t>
            </a:r>
          </a:p>
          <a:p>
            <a:r>
              <a:rPr lang="en-US" dirty="0" smtClean="0"/>
              <a:t>Example code available: </a:t>
            </a:r>
            <a:r>
              <a:rPr lang="en-US" smtClean="0"/>
              <a:t>Chamber_T.m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need access to MATLAB.</a:t>
            </a:r>
          </a:p>
          <a:p>
            <a:r>
              <a:rPr lang="en-US" dirty="0" smtClean="0"/>
              <a:t>Data set contains 6 different ECN Spray G conditions (G1, G2, G3, G2-cold, G3-cold, and G3-double).</a:t>
            </a:r>
          </a:p>
          <a:p>
            <a:r>
              <a:rPr lang="en-US" dirty="0" smtClean="0"/>
              <a:t>Liquid/vapor penetration and width data for </a:t>
            </a:r>
            <a:r>
              <a:rPr lang="en-US" dirty="0" err="1" smtClean="0"/>
              <a:t>iso</a:t>
            </a:r>
            <a:r>
              <a:rPr lang="en-US" dirty="0" smtClean="0"/>
              <a:t>-octane (ic8) and 3-components surrogate fuel (n-pentane 36%, </a:t>
            </a:r>
            <a:r>
              <a:rPr lang="en-US" dirty="0" err="1" smtClean="0"/>
              <a:t>iso</a:t>
            </a:r>
            <a:r>
              <a:rPr lang="en-US" dirty="0" smtClean="0"/>
              <a:t>-octane 46%, n-</a:t>
            </a:r>
            <a:r>
              <a:rPr lang="en-US" dirty="0" err="1" smtClean="0"/>
              <a:t>undecane</a:t>
            </a:r>
            <a:r>
              <a:rPr lang="en-US" dirty="0" smtClean="0"/>
              <a:t> 18% (v/v)) is available.</a:t>
            </a:r>
          </a:p>
          <a:p>
            <a:r>
              <a:rPr lang="en-US" dirty="0" smtClean="0"/>
              <a:t>Liquid volume fraction (LVF) at 11 different planes (Z=2, 5, 8, 10, 12, 15, 20, 30, 40, 50, 60mm) enabled by Sandia 3D-CT is also available.</a:t>
            </a:r>
          </a:p>
          <a:p>
            <a:r>
              <a:rPr lang="en-US" dirty="0" smtClean="0"/>
              <a:t>Part I will introduce liquid/vapor penetration and width data.</a:t>
            </a:r>
          </a:p>
          <a:p>
            <a:r>
              <a:rPr lang="en-US" dirty="0" smtClean="0"/>
              <a:t>Part II will introduce 3D-CT data. </a:t>
            </a:r>
            <a:endParaRPr lang="en-US" dirty="0"/>
          </a:p>
          <a:p>
            <a:r>
              <a:rPr lang="en-US" dirty="0" smtClean="0"/>
              <a:t>Part III will introduce in-chamber temperature under G1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 I: liquid/vapor characterization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Sandia National Laboratories</a:t>
            </a:r>
          </a:p>
          <a:p>
            <a:r>
              <a:rPr lang="en-US" dirty="0" smtClean="0"/>
              <a:t>Joonsik Hwang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liquid_data_2e-4_thr.mat is data containing liquid width at (Z=15, 25, 35mm) and liquid penetration length based on projected liquid volume threshold of 0.2e-3.</a:t>
            </a:r>
          </a:p>
          <a:p>
            <a:r>
              <a:rPr lang="en-US" dirty="0" smtClean="0"/>
              <a:t> liquid_data_2e-3_thr.mat </a:t>
            </a:r>
            <a:r>
              <a:rPr lang="en-US" dirty="0"/>
              <a:t>is data containing liquid width at (Z=15, 25, 35mm) and liquid penetration length based on projected liquid volume threshold of </a:t>
            </a:r>
            <a:r>
              <a:rPr lang="en-US" dirty="0" smtClean="0"/>
              <a:t>2e-3.</a:t>
            </a:r>
          </a:p>
          <a:p>
            <a:r>
              <a:rPr lang="en-US" dirty="0"/>
              <a:t>Please refer a presentation at ECN 6.3 by Lukas </a:t>
            </a:r>
            <a:r>
              <a:rPr lang="en-US" dirty="0" smtClean="0"/>
              <a:t>Weiss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ecn.sandia.gov/ecn-workshop/ecn7-workshop/</a:t>
            </a:r>
            <a:r>
              <a:rPr lang="en-US" dirty="0" smtClean="0"/>
              <a:t> for 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442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you open </a:t>
            </a:r>
            <a:r>
              <a:rPr lang="en-US" b="1" dirty="0" smtClean="0"/>
              <a:t>liquid_data_2e-4_thr.mat…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two variables: </a:t>
            </a:r>
            <a:r>
              <a:rPr lang="en-US" dirty="0" err="1" smtClean="0"/>
              <a:t>axis_title</a:t>
            </a:r>
            <a:r>
              <a:rPr lang="en-US" dirty="0" smtClean="0"/>
              <a:t> and </a:t>
            </a:r>
            <a:r>
              <a:rPr lang="en-US" dirty="0" err="1" smtClean="0"/>
              <a:t>liquid_data_low_thr</a:t>
            </a:r>
            <a:endParaRPr lang="en-US" dirty="0" smtClean="0"/>
          </a:p>
          <a:p>
            <a:r>
              <a:rPr lang="en-US" dirty="0" err="1" smtClean="0"/>
              <a:t>axis_title</a:t>
            </a:r>
            <a:r>
              <a:rPr lang="en-US" dirty="0" smtClean="0"/>
              <a:t> indicates what do we have in each column of </a:t>
            </a:r>
            <a:r>
              <a:rPr lang="en-US" dirty="0" err="1" smtClean="0"/>
              <a:t>liquid_data_low_thr</a:t>
            </a:r>
            <a:endParaRPr lang="en-US" dirty="0" smtClean="0"/>
          </a:p>
          <a:p>
            <a:r>
              <a:rPr lang="en-US" dirty="0" smtClean="0"/>
              <a:t>Basic format is time (</a:t>
            </a:r>
            <a:r>
              <a:rPr lang="en-US" dirty="0" err="1" smtClean="0"/>
              <a:t>ms</a:t>
            </a:r>
            <a:r>
              <a:rPr lang="en-US" dirty="0" smtClean="0"/>
              <a:t>), data (width or length), standard deviation, and 95% probability of the data.</a:t>
            </a:r>
          </a:p>
          <a:p>
            <a:r>
              <a:rPr lang="en-US" dirty="0" smtClean="0"/>
              <a:t>We have liquid width at Z=15, 25, 35mm and then liquid length defined by 3 different methods.</a:t>
            </a:r>
          </a:p>
        </p:txBody>
      </p:sp>
    </p:spTree>
    <p:extLst>
      <p:ext uri="{BB962C8B-B14F-4D97-AF65-F5344CB8AC3E}">
        <p14:creationId xmlns:p14="http://schemas.microsoft.com/office/powerpoint/2010/main" val="15109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of liquid penetration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Columns 14, 15, 16 indicate liquid penetration length.</a:t>
            </a:r>
          </a:p>
          <a:p>
            <a:r>
              <a:rPr lang="en-US" dirty="0" smtClean="0"/>
              <a:t>Column 14 was defined as a liquid length between nozzle tip and axial farthest length in an image of averaged PLV from 300 injections.</a:t>
            </a:r>
          </a:p>
          <a:p>
            <a:r>
              <a:rPr lang="en-US" dirty="0" smtClean="0"/>
              <a:t>Column 15 was defined as an averaged liquid length from 3 groups (plumes (2,3,4), (1,5), (6,7,8)) based on an </a:t>
            </a:r>
            <a:r>
              <a:rPr lang="en-US" dirty="0"/>
              <a:t>image of averaged PLV from 300 injections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Column 16 was defined as an averaged liquid length from instantaneous PLV images of 300 injections.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4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" y="1561378"/>
            <a:ext cx="8294741" cy="4678753"/>
          </a:xfrm>
        </p:spPr>
      </p:pic>
      <p:sp>
        <p:nvSpPr>
          <p:cNvPr id="13" name="TextBox 12"/>
          <p:cNvSpPr txBox="1"/>
          <p:nvPr/>
        </p:nvSpPr>
        <p:spPr>
          <a:xfrm>
            <a:off x="3096370" y="3186958"/>
            <a:ext cx="2334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Avg. PLV and measure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Column 14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9840" y="868880"/>
            <a:ext cx="3770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Measure by instantaneous PLV and average Column 16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5942465"/>
            <a:ext cx="9400892" cy="100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Column 16 is usually larger than column 14 since detailed features of instantaneous spray is remaining.</a:t>
            </a:r>
          </a:p>
          <a:p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14" y="576993"/>
            <a:ext cx="2434200" cy="1825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32" y="573843"/>
            <a:ext cx="24384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81" y="3001426"/>
            <a:ext cx="2222666" cy="1769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19" y="3067178"/>
            <a:ext cx="1952625" cy="16380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4966" y="91479"/>
            <a:ext cx="377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Column 16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4966" y="2543958"/>
            <a:ext cx="23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Column 14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14814" y="4703358"/>
            <a:ext cx="23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Column 15</a:t>
            </a:r>
            <a:endParaRPr lang="en-US" sz="2800" b="1" dirty="0">
              <a:solidFill>
                <a:srgbClr val="92D05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14" y="5219382"/>
            <a:ext cx="1952625" cy="16380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87592" y="961254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5946" y="3331270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55572" y="2334075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Binarized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81373" y="2857295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Binarized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185921" y="6442541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Binarized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674982" y="5421115"/>
            <a:ext cx="0" cy="4284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661346" y="5849533"/>
            <a:ext cx="0" cy="428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652547" y="6274583"/>
            <a:ext cx="0" cy="4284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349783" y="5549653"/>
            <a:ext cx="1243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Take average of 3 groups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you open </a:t>
            </a:r>
            <a:r>
              <a:rPr lang="en-US" b="1" dirty="0" err="1" smtClean="0"/>
              <a:t>vapor_data.mat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two variables: </a:t>
            </a:r>
            <a:r>
              <a:rPr lang="en-US" dirty="0" err="1"/>
              <a:t>axis_title</a:t>
            </a:r>
            <a:r>
              <a:rPr lang="en-US" dirty="0"/>
              <a:t> and </a:t>
            </a:r>
            <a:r>
              <a:rPr lang="en-US" dirty="0" err="1" smtClean="0"/>
              <a:t>vapor_data</a:t>
            </a:r>
            <a:endParaRPr lang="en-US" dirty="0"/>
          </a:p>
          <a:p>
            <a:r>
              <a:rPr lang="en-US" dirty="0" err="1"/>
              <a:t>axis_title</a:t>
            </a:r>
            <a:r>
              <a:rPr lang="en-US" dirty="0"/>
              <a:t> indicates what do we have in each column of </a:t>
            </a:r>
            <a:r>
              <a:rPr lang="en-US" dirty="0" err="1" smtClean="0"/>
              <a:t>vapor_data</a:t>
            </a:r>
            <a:endParaRPr lang="en-US" dirty="0"/>
          </a:p>
          <a:p>
            <a:r>
              <a:rPr lang="en-US" dirty="0"/>
              <a:t>Basic format is time (</a:t>
            </a:r>
            <a:r>
              <a:rPr lang="en-US" dirty="0" err="1"/>
              <a:t>ms</a:t>
            </a:r>
            <a:r>
              <a:rPr lang="en-US" dirty="0"/>
              <a:t>), data (width or length), standard deviation, and 95% probability of the data.</a:t>
            </a:r>
          </a:p>
          <a:p>
            <a:r>
              <a:rPr lang="en-US" dirty="0"/>
              <a:t>We have liquid width at Z=15, 25, 35mm and then </a:t>
            </a:r>
            <a:r>
              <a:rPr lang="en-US" dirty="0" smtClean="0"/>
              <a:t>vapor </a:t>
            </a:r>
            <a:r>
              <a:rPr lang="en-US" dirty="0"/>
              <a:t>length defined by </a:t>
            </a:r>
            <a:r>
              <a:rPr lang="en-US" dirty="0" smtClean="0"/>
              <a:t>2 </a:t>
            </a:r>
            <a:r>
              <a:rPr lang="en-US" dirty="0"/>
              <a:t>different methods</a:t>
            </a:r>
            <a:r>
              <a:rPr lang="en-US" dirty="0" smtClean="0"/>
              <a:t>. – likewise liquid length, average length from individual injections </a:t>
            </a:r>
            <a:r>
              <a:rPr lang="en-US" dirty="0"/>
              <a:t>(column </a:t>
            </a:r>
            <a:r>
              <a:rPr lang="en-US" dirty="0" smtClean="0"/>
              <a:t>12) and averaged from 3 groups (column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Plotting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liquid and vapor data and run one of example code for length comparison.</a:t>
            </a:r>
          </a:p>
          <a:p>
            <a:r>
              <a:rPr lang="en-US" dirty="0" smtClean="0"/>
              <a:t>Please change file inventory to where you download data.</a:t>
            </a:r>
          </a:p>
          <a:p>
            <a:r>
              <a:rPr lang="en-US" dirty="0" smtClean="0"/>
              <a:t>For example, length_G1_comparison.m will produce,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2" y="3888510"/>
            <a:ext cx="2896766" cy="260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869" y="3888510"/>
            <a:ext cx="2896766" cy="260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16" y="3888510"/>
            <a:ext cx="2896766" cy="2608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963" y="3888510"/>
            <a:ext cx="2896766" cy="26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1070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Office Theme</vt:lpstr>
      <vt:lpstr>How to use experimental data for CFD comparison?</vt:lpstr>
      <vt:lpstr>Introduction</vt:lpstr>
      <vt:lpstr>Part I: liquid/vapor characterization</vt:lpstr>
      <vt:lpstr>Data type</vt:lpstr>
      <vt:lpstr>If you open liquid_data_2e-4_thr.mat…</vt:lpstr>
      <vt:lpstr>Understanding of liquid penetration data</vt:lpstr>
      <vt:lpstr>Example</vt:lpstr>
      <vt:lpstr>If you open vapor_data.mat…</vt:lpstr>
      <vt:lpstr>Plotting practice</vt:lpstr>
      <vt:lpstr>Part II: 3D-CT spray data</vt:lpstr>
      <vt:lpstr>Diffused Backlight Illumination (DBI) Measurements</vt:lpstr>
      <vt:lpstr>Ext_planes</vt:lpstr>
      <vt:lpstr>Centerline</vt:lpstr>
      <vt:lpstr>Determining the LVF</vt:lpstr>
      <vt:lpstr>Plume Angles</vt:lpstr>
      <vt:lpstr>Part III: Temperature distribution under G1 condition</vt:lpstr>
      <vt:lpstr>T.mat, X.mat, Y.mat, Z.mat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experimental data for CFD comparison?</dc:title>
  <dc:creator>Hwang, Joonsik (-EXP)</dc:creator>
  <cp:lastModifiedBy>CV166</cp:lastModifiedBy>
  <cp:revision>52</cp:revision>
  <dcterms:created xsi:type="dcterms:W3CDTF">2020-01-20T23:07:50Z</dcterms:created>
  <dcterms:modified xsi:type="dcterms:W3CDTF">2022-03-10T19:57:07Z</dcterms:modified>
</cp:coreProperties>
</file>